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326" r:id="rId4"/>
    <p:sldId id="379" r:id="rId5"/>
    <p:sldId id="344" r:id="rId6"/>
    <p:sldId id="369" r:id="rId7"/>
    <p:sldId id="380" r:id="rId8"/>
    <p:sldId id="258" r:id="rId9"/>
    <p:sldId id="381" r:id="rId10"/>
    <p:sldId id="397" r:id="rId11"/>
    <p:sldId id="393" r:id="rId12"/>
    <p:sldId id="394" r:id="rId13"/>
    <p:sldId id="396" r:id="rId14"/>
  </p:sldIdLst>
  <p:sldSz cx="13004800" cy="9753600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FFCC66"/>
    <a:srgbClr val="4672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92" autoAdjust="0"/>
  </p:normalViewPr>
  <p:slideViewPr>
    <p:cSldViewPr>
      <p:cViewPr varScale="1">
        <p:scale>
          <a:sx n="49" d="100"/>
          <a:sy n="49" d="100"/>
        </p:scale>
        <p:origin x="-1068" y="-108"/>
      </p:cViewPr>
      <p:guideLst>
        <p:guide orient="horz" pos="2160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0"/>
    </p:cViewPr>
  </p:sorter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9170B1-276B-427A-B61D-21B555BA1FA2}" type="datetime1">
              <a:rPr lang="en-US"/>
              <a:pPr/>
              <a:t>9/22/2012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A3CCC0-FCFF-4BA6-95B1-D1410D9D81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5" charset="0"/>
                <a:ea typeface="ヒラギノ角ゴ ProN W3" pitchFamily="-105" charset="-128"/>
                <a:cs typeface="+mn-cs"/>
                <a:sym typeface="Gill Sans" pitchFamily="-105" charset="0"/>
              </a:defRPr>
            </a:lvl1pPr>
          </a:lstStyle>
          <a:p>
            <a:pPr>
              <a:defRPr/>
            </a:pPr>
            <a:fld id="{7844ECEC-7B90-4846-BA88-F42689CB227E}" type="datetime1">
              <a:rPr lang="en-US"/>
              <a:pPr>
                <a:defRPr/>
              </a:pPr>
              <a:t>9/22/2012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N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105" charset="0"/>
                <a:ea typeface="ヒラギノ角ゴ ProN W3" pitchFamily="-105" charset="-128"/>
                <a:cs typeface="+mn-cs"/>
                <a:sym typeface="Gill Sans" pitchFamily="-105" charset="0"/>
              </a:defRPr>
            </a:lvl1pPr>
          </a:lstStyle>
          <a:p>
            <a:pPr>
              <a:defRPr/>
            </a:pPr>
            <a:fld id="{07137712-D12E-459E-8AD5-30FD4970A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C887DE-18BE-4A4F-B052-22FDBD662B14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1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B13890-6395-408D-97A4-B347422737F5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2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FC74DC-A545-492E-AECE-83F62A765DAD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4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5A3F3B-635D-4F6C-A7DE-A371FBBFFD63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5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484107-5C1F-4B7C-9B47-9A065626A7C7}" type="slidenum">
              <a:rPr lang="en-US" smtClean="0">
                <a:latin typeface="Gill Sans"/>
                <a:ea typeface="ヒラギノ角ゴ ProN W3"/>
                <a:cs typeface="ヒラギノ角ゴ ProN W3"/>
                <a:sym typeface="Gill Sans"/>
              </a:rPr>
              <a:pPr/>
              <a:t>7</a:t>
            </a:fld>
            <a:endParaRPr lang="en-US" smtClean="0"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1871663"/>
            <a:ext cx="11055350" cy="20907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9800" y="3352800"/>
            <a:ext cx="11125200" cy="3330575"/>
          </a:xfrm>
        </p:spPr>
        <p:txBody>
          <a:bodyPr/>
          <a:lstStyle>
            <a:lvl1pPr marL="287338" indent="-287338" algn="l">
              <a:buFont typeface="Wingdings" charset="2"/>
              <a:buChar char="§"/>
              <a:defRPr sz="36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533400"/>
            <a:ext cx="10464800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0" y="1828800"/>
            <a:ext cx="10464800" cy="5334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2590800"/>
            <a:ext cx="10464800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120142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120142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8686800"/>
            <a:ext cx="13004800" cy="10668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120142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676400"/>
            <a:ext cx="13004800" cy="80772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2014200" cy="11049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4191000"/>
            <a:ext cx="104648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14600"/>
            <a:ext cx="104648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F3C75E"/>
          </a:solidFill>
          <a:latin typeface="+mj-lt"/>
          <a:ea typeface="+mj-ea"/>
          <a:cs typeface="+mj-cs"/>
          <a:sym typeface="Trebuchet MS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2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2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2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200" b="1">
          <a:solidFill>
            <a:srgbClr val="F3C75E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4672BA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  <a:sym typeface="Trebuchet MS" pitchFamily="34" charset="0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rgbClr val="4672BA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  <a:sym typeface="Gill Sans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rgbClr val="4672BA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  <a:sym typeface="Gill Sans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rgbClr val="4672BA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  <a:sym typeface="Gill Sans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rgbClr val="4672BA"/>
        </a:buClr>
        <a:buFont typeface="Wingdings" pitchFamily="2" charset="2"/>
        <a:buChar char="§"/>
        <a:defRPr sz="3200">
          <a:solidFill>
            <a:schemeClr val="bg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Gill Sans" charset="0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419100"/>
            <a:ext cx="120142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Trebuchet MS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30353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rebuchet MS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Trebuchet MS" pitchFamily="34" charset="0"/>
              </a:rPr>
              <a:t>Second level</a:t>
            </a:r>
          </a:p>
          <a:p>
            <a:pPr lvl="2"/>
            <a:r>
              <a:rPr lang="en-US" smtClean="0">
                <a:sym typeface="Trebuchet MS" pitchFamily="34" charset="0"/>
              </a:rPr>
              <a:t>Third level</a:t>
            </a:r>
          </a:p>
          <a:p>
            <a:pPr lvl="3"/>
            <a:r>
              <a:rPr lang="en-US" smtClean="0">
                <a:sym typeface="Trebuchet MS" pitchFamily="34" charset="0"/>
              </a:rPr>
              <a:t>Fourth level</a:t>
            </a:r>
          </a:p>
          <a:p>
            <a:pPr lvl="4"/>
            <a:r>
              <a:rPr lang="en-US" smtClean="0">
                <a:sym typeface="Trebuchet MS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  <p:sldLayoutId id="2147483659" r:id="rId4"/>
    <p:sldLayoutId id="2147483655" r:id="rId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50800" dist="38100" dir="2700000" algn="tl" rotWithShape="0">
              <a:prstClr val="black"/>
            </a:outerShdw>
          </a:effectLst>
          <a:latin typeface="+mj-lt"/>
          <a:ea typeface="+mj-ea"/>
          <a:cs typeface="+mj-cs"/>
          <a:sym typeface="Trebuchet MS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effectLst>
            <a:outerShdw blurRad="38100" dist="38100" dir="2700000" algn="tl">
              <a:srgbClr val="DDDDDD"/>
            </a:outerShdw>
          </a:effectLst>
          <a:latin typeface="Trebuchet MS" charset="0"/>
          <a:ea typeface="ヒラギノ角ゴ ProN W6" charset="-128"/>
          <a:cs typeface="ヒラギノ角ゴ ProN W6" charset="-128"/>
          <a:sym typeface="Trebuchet MS" charset="0"/>
        </a:defRPr>
      </a:lvl9pPr>
    </p:titleStyle>
    <p:bodyStyle>
      <a:lvl1pPr marL="317500" indent="-317500" algn="l" rtl="0" eaLnBrk="0" fontAlgn="base" hangingPunct="0">
        <a:spcBef>
          <a:spcPts val="2400"/>
        </a:spcBef>
        <a:spcAft>
          <a:spcPct val="0"/>
        </a:spcAft>
        <a:buClr>
          <a:srgbClr val="4672BA"/>
        </a:buClr>
        <a:buSzPct val="85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1pPr>
      <a:lvl2pPr marL="317500" indent="-317500" algn="l" rtl="0" eaLnBrk="0" fontAlgn="base" hangingPunct="0">
        <a:spcBef>
          <a:spcPts val="2400"/>
        </a:spcBef>
        <a:spcAft>
          <a:spcPct val="0"/>
        </a:spcAft>
        <a:buClr>
          <a:srgbClr val="4672BA"/>
        </a:buClr>
        <a:buSzPct val="85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2pPr>
      <a:lvl3pPr marL="317500" indent="-317500" algn="l" rtl="0" eaLnBrk="0" fontAlgn="base" hangingPunct="0">
        <a:spcBef>
          <a:spcPts val="2400"/>
        </a:spcBef>
        <a:spcAft>
          <a:spcPct val="0"/>
        </a:spcAft>
        <a:buClr>
          <a:srgbClr val="4672BA"/>
        </a:buClr>
        <a:buSzPct val="85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3pPr>
      <a:lvl4pPr marL="317500" indent="-317500" algn="l" rtl="0" eaLnBrk="0" fontAlgn="base" hangingPunct="0">
        <a:spcBef>
          <a:spcPts val="2400"/>
        </a:spcBef>
        <a:spcAft>
          <a:spcPct val="0"/>
        </a:spcAft>
        <a:buClr>
          <a:srgbClr val="4672BA"/>
        </a:buClr>
        <a:buSzPct val="85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4pPr>
      <a:lvl5pPr marL="317500" indent="-317500" algn="l" rtl="0" eaLnBrk="0" fontAlgn="base" hangingPunct="0">
        <a:spcBef>
          <a:spcPts val="2400"/>
        </a:spcBef>
        <a:spcAft>
          <a:spcPct val="0"/>
        </a:spcAft>
        <a:buClr>
          <a:srgbClr val="4672BA"/>
        </a:buClr>
        <a:buSzPct val="85000"/>
        <a:buFont typeface="Wingdings" pitchFamily="2" charset="2"/>
        <a:buChar char="§"/>
        <a:defRPr sz="3600">
          <a:solidFill>
            <a:schemeClr val="tx1"/>
          </a:solidFill>
          <a:latin typeface="+mn-lt"/>
          <a:ea typeface="+mn-ea"/>
          <a:cs typeface="+mn-cs"/>
          <a:sym typeface="Trebuchet MS" pitchFamily="34" charset="0"/>
        </a:defRPr>
      </a:lvl5pPr>
      <a:lvl6pPr marL="774700" indent="-317500" algn="l" rtl="0" fontAlgn="base">
        <a:spcBef>
          <a:spcPts val="2400"/>
        </a:spcBef>
        <a:spcAft>
          <a:spcPct val="0"/>
        </a:spcAft>
        <a:buClr>
          <a:srgbClr val="384F98"/>
        </a:buClr>
        <a:buSzPct val="85000"/>
        <a:buFont typeface="Lucida Grande" charset="0"/>
        <a:buChar char="‣"/>
        <a:defRPr sz="36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6pPr>
      <a:lvl7pPr marL="1231900" indent="-317500" algn="l" rtl="0" fontAlgn="base">
        <a:spcBef>
          <a:spcPts val="2400"/>
        </a:spcBef>
        <a:spcAft>
          <a:spcPct val="0"/>
        </a:spcAft>
        <a:buClr>
          <a:srgbClr val="384F98"/>
        </a:buClr>
        <a:buSzPct val="85000"/>
        <a:buFont typeface="Lucida Grande" charset="0"/>
        <a:buChar char="‣"/>
        <a:defRPr sz="36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7pPr>
      <a:lvl8pPr marL="1689100" indent="-317500" algn="l" rtl="0" fontAlgn="base">
        <a:spcBef>
          <a:spcPts val="2400"/>
        </a:spcBef>
        <a:spcAft>
          <a:spcPct val="0"/>
        </a:spcAft>
        <a:buClr>
          <a:srgbClr val="384F98"/>
        </a:buClr>
        <a:buSzPct val="85000"/>
        <a:buFont typeface="Lucida Grande" charset="0"/>
        <a:buChar char="‣"/>
        <a:defRPr sz="36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8pPr>
      <a:lvl9pPr marL="2146300" indent="-317500" algn="l" rtl="0" fontAlgn="base">
        <a:spcBef>
          <a:spcPts val="2400"/>
        </a:spcBef>
        <a:spcAft>
          <a:spcPct val="0"/>
        </a:spcAft>
        <a:buClr>
          <a:srgbClr val="384F98"/>
        </a:buClr>
        <a:buSzPct val="85000"/>
        <a:buFont typeface="Lucida Grande" charset="0"/>
        <a:buChar char="‣"/>
        <a:defRPr sz="3600">
          <a:solidFill>
            <a:schemeClr val="tx1"/>
          </a:solidFill>
          <a:latin typeface="+mn-lt"/>
          <a:ea typeface="+mn-ea"/>
          <a:cs typeface="+mn-cs"/>
          <a:sym typeface="Trebuchet M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68400" y="609600"/>
            <a:ext cx="10820400" cy="3098800"/>
          </a:xfrm>
        </p:spPr>
        <p:txBody>
          <a:bodyPr/>
          <a:lstStyle/>
          <a:p>
            <a:pPr eaLnBrk="1" hangingPunct="1"/>
            <a:r>
              <a:rPr lang="en-US" sz="6500" dirty="0" smtClean="0"/>
              <a:t>I-80 Coalition</a:t>
            </a:r>
            <a:br>
              <a:rPr lang="en-US" sz="6500" dirty="0" smtClean="0"/>
            </a:br>
            <a:r>
              <a:rPr lang="en-US" sz="6500" dirty="0" smtClean="0"/>
              <a:t>UDOT Presentation</a:t>
            </a:r>
            <a:endParaRPr lang="en-US" sz="48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4495800"/>
            <a:ext cx="10464800" cy="2743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Kevin E. Griffin  P.E.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Director of Maintenance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dirty="0" smtClean="0"/>
              <a:t>Utah Department of Transportation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PM 2.5 Requirements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DAQ PM 2.5 Requirements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 </a:t>
            </a:r>
            <a:r>
              <a:rPr lang="en-US" dirty="0" smtClean="0"/>
              <a:t>Expanded to include additional areas.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Will include more of I-80.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Cannot use grit unless removed from roadway.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Require special approval to not remove.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Can be waved in cases of emergency.</a:t>
            </a:r>
            <a:endParaRPr lang="en-US" dirty="0" smtClean="0"/>
          </a:p>
        </p:txBody>
      </p:sp>
      <p:pic>
        <p:nvPicPr>
          <p:cNvPr id="6146" name="Picture 2" descr="C:\Users\Kevin\AppData\Local\Microsoft\Windows\Temporary Internet Files\Content.IE5\MBY4HFK7\MC90001868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0" y="7467600"/>
            <a:ext cx="3505200" cy="174004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8436" name="Picture 4" descr="C:\Users\Kevin\AppData\Local\Microsoft\Windows\Temporary Internet Files\Content.IE5\II9KN2G0\MC90010521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2057400"/>
            <a:ext cx="5562600" cy="641813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016000" y="1143000"/>
            <a:ext cx="11055350" cy="1295400"/>
          </a:xfrm>
        </p:spPr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54200" y="2743200"/>
            <a:ext cx="10210800" cy="441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 </a:t>
            </a:r>
            <a:r>
              <a:rPr lang="en-US" dirty="0" smtClean="0"/>
              <a:t>RWIS Upgrades.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</a:t>
            </a:r>
            <a:r>
              <a:rPr lang="en-US" dirty="0" smtClean="0"/>
              <a:t> Snow and Ice Performance Measure</a:t>
            </a: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 </a:t>
            </a:r>
            <a:r>
              <a:rPr lang="en-US" dirty="0" smtClean="0"/>
              <a:t>DAQ PM 2.5 Requirements.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RWIS Upgrades</a:t>
            </a:r>
            <a:endParaRPr lang="en-US" dirty="0"/>
          </a:p>
        </p:txBody>
      </p:sp>
      <p:pic>
        <p:nvPicPr>
          <p:cNvPr id="1032" name="Picture 8" descr="C:\Users\Kevin\AppData\Local\Microsoft\Windows\Temporary Internet Files\Content.IE5\4Q0QWHTH\MC90029383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0394" y="2438400"/>
            <a:ext cx="4475606" cy="465981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Kevin\AppData\Local\Microsoft\Windows\Temporary Internet Files\Content.IE5\3P5B6Y33\MC90041276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0800" y="5334000"/>
            <a:ext cx="3705135" cy="1295400"/>
          </a:xfrm>
          <a:prstGeom prst="rect">
            <a:avLst/>
          </a:prstGeom>
          <a:noFill/>
        </p:spPr>
      </p:pic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ym typeface="Trebuchet MS" charset="0"/>
              </a:rPr>
              <a:t>RWIS Upgrades</a:t>
            </a:r>
            <a:endParaRPr lang="en-US" dirty="0" smtClean="0">
              <a:sym typeface="Trebuchet MS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dirty="0" smtClean="0"/>
              <a:t>  </a:t>
            </a:r>
            <a:r>
              <a:rPr lang="en-US" dirty="0" smtClean="0"/>
              <a:t>Current system in need of upgrades</a:t>
            </a:r>
            <a:r>
              <a:rPr lang="en-US" dirty="0" smtClean="0"/>
              <a:t>.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  TOC and Central Maintenance funded.</a:t>
            </a:r>
          </a:p>
          <a:p>
            <a:pPr>
              <a:buBlip>
                <a:blip r:embed="rId4"/>
              </a:buBlip>
            </a:pPr>
            <a:endParaRPr lang="en-US" dirty="0" smtClean="0"/>
          </a:p>
          <a:p>
            <a:pPr>
              <a:buBlip>
                <a:blip r:embed="rId4"/>
              </a:buBlip>
            </a:pPr>
            <a:r>
              <a:rPr lang="en-US" dirty="0" smtClean="0"/>
              <a:t>  Looking at potential new locations.</a:t>
            </a:r>
            <a:endParaRPr lang="en-US" dirty="0" smtClean="0"/>
          </a:p>
          <a:p>
            <a:pPr>
              <a:buBlip>
                <a:blip r:embed="rId4"/>
              </a:buBlip>
            </a:pPr>
            <a:endParaRPr lang="en-US" sz="4800" dirty="0" smtClean="0"/>
          </a:p>
          <a:p>
            <a:pPr>
              <a:buBlip>
                <a:blip r:embed="rId4"/>
              </a:buBlip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sym typeface="Trebuchet MS" charset="0"/>
              </a:rPr>
              <a:t>RWIS Upgrades</a:t>
            </a:r>
            <a:endParaRPr lang="en-US" dirty="0" smtClean="0">
              <a:sym typeface="Trebuchet M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0000" y="3035300"/>
            <a:ext cx="8432800" cy="5715000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  </a:t>
            </a:r>
            <a:r>
              <a:rPr lang="en-US" dirty="0" smtClean="0"/>
              <a:t> Upgrading all existing RWIS stations.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 New road puck installations.</a:t>
            </a:r>
          </a:p>
          <a:p>
            <a:pPr>
              <a:buBlip>
                <a:blip r:embed="rId3"/>
              </a:buBlip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  Upgrading old instrumentation.</a:t>
            </a:r>
            <a:endParaRPr lang="en-US" dirty="0" smtClean="0"/>
          </a:p>
        </p:txBody>
      </p:sp>
      <p:pic>
        <p:nvPicPr>
          <p:cNvPr id="6" name="Picture 2" descr="C:\Users\Kevin\AppData\Local\Microsoft\Windows\Temporary Internet Files\Content.IE5\MBY4HFK7\MC90015090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93200" y="3886200"/>
            <a:ext cx="3124200" cy="3968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and Ice Performance Measure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5400" dirty="0" smtClean="0">
                <a:sym typeface="Trebuchet MS" charset="0"/>
              </a:rPr>
              <a:t>Snow and Ice Performance Measure</a:t>
            </a:r>
            <a:endParaRPr lang="en-US" sz="5400" dirty="0" smtClean="0">
              <a:sym typeface="Trebuchet MS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  </a:t>
            </a:r>
            <a:r>
              <a:rPr lang="en-US" dirty="0" smtClean="0"/>
              <a:t>Develop new performance measure around 	upgraded RWIS stations</a:t>
            </a:r>
          </a:p>
          <a:p>
            <a:pPr>
              <a:buBlip>
                <a:blip r:embed="rId3"/>
              </a:buBlip>
            </a:pPr>
            <a:r>
              <a:rPr lang="en-US" spc="-100" dirty="0" smtClean="0"/>
              <a:t> </a:t>
            </a:r>
            <a:r>
              <a:rPr lang="en-US" spc="-100" dirty="0" smtClean="0"/>
              <a:t> Factors:</a:t>
            </a:r>
          </a:p>
          <a:p>
            <a:pPr lvl="5">
              <a:buBlip>
                <a:blip r:embed="rId3"/>
              </a:buBlip>
            </a:pPr>
            <a:r>
              <a:rPr lang="en-US" spc="-100" dirty="0" smtClean="0"/>
              <a:t> Salinity</a:t>
            </a:r>
          </a:p>
          <a:p>
            <a:pPr lvl="5">
              <a:buBlip>
                <a:blip r:embed="rId3"/>
              </a:buBlip>
            </a:pPr>
            <a:r>
              <a:rPr lang="en-US" spc="-100" dirty="0" smtClean="0"/>
              <a:t> Road Temp</a:t>
            </a:r>
          </a:p>
          <a:p>
            <a:pPr lvl="5">
              <a:buBlip>
                <a:blip r:embed="rId3"/>
              </a:buBlip>
            </a:pPr>
            <a:r>
              <a:rPr lang="en-US" spc="-100" dirty="0" smtClean="0"/>
              <a:t> </a:t>
            </a:r>
            <a:r>
              <a:rPr lang="en-US" spc="-100" dirty="0" smtClean="0"/>
              <a:t>Air Temp</a:t>
            </a:r>
          </a:p>
          <a:p>
            <a:pPr lvl="5">
              <a:buBlip>
                <a:blip r:embed="rId3"/>
              </a:buBlip>
            </a:pPr>
            <a:r>
              <a:rPr lang="en-US" spc="-100" dirty="0" smtClean="0"/>
              <a:t> </a:t>
            </a:r>
            <a:r>
              <a:rPr lang="en-US" spc="-100" dirty="0" smtClean="0"/>
              <a:t>Relative Humidity</a:t>
            </a:r>
            <a:endParaRPr lang="en-US" spc="-100" dirty="0" smtClean="0"/>
          </a:p>
          <a:p>
            <a:pPr lvl="6">
              <a:buBlip>
                <a:blip r:embed="rId3"/>
              </a:buBlip>
            </a:pPr>
            <a:endParaRPr lang="en-US" spc="-100" dirty="0" smtClean="0"/>
          </a:p>
          <a:p>
            <a:pPr lvl="6">
              <a:buBlip>
                <a:blip r:embed="rId3"/>
              </a:buBlip>
            </a:pPr>
            <a:endParaRPr lang="en-US" dirty="0" smtClean="0"/>
          </a:p>
          <a:p>
            <a:pPr lvl="6">
              <a:buBlip>
                <a:blip r:embed="rId3"/>
              </a:buBlip>
            </a:pPr>
            <a:endParaRPr lang="en-US" dirty="0" smtClean="0"/>
          </a:p>
        </p:txBody>
      </p:sp>
      <p:pic>
        <p:nvPicPr>
          <p:cNvPr id="3077" name="Picture 5" descr="C:\Users\Kevin\AppData\Local\Microsoft\Windows\Temporary Internet Files\Content.IE5\CLV7WH13\MP90038603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3800" y="4114800"/>
            <a:ext cx="5562600" cy="39732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ym typeface="Trebuchet MS" charset="0"/>
              </a:rPr>
              <a:t>Snow and Ice Performance Measure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 </a:t>
            </a:r>
            <a:r>
              <a:rPr lang="en-US" dirty="0" smtClean="0"/>
              <a:t>Real-time data.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Idaho Transportation Department.</a:t>
            </a:r>
            <a:endParaRPr lang="en-US" dirty="0" smtClean="0"/>
          </a:p>
          <a:p>
            <a:pPr lvl="5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Developed a formul</a:t>
            </a:r>
            <a:r>
              <a:rPr lang="en-US" dirty="0" smtClean="0"/>
              <a:t>a using RWIS sensors to 	reflect ice on the road.</a:t>
            </a:r>
          </a:p>
          <a:p>
            <a:pPr lvl="5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Allowing UDOT to use their formula.</a:t>
            </a:r>
          </a:p>
          <a:p>
            <a:pPr lvl="4"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UDOT will develop a modified formula.</a:t>
            </a:r>
            <a:endParaRPr lang="en-US" dirty="0" smtClean="0"/>
          </a:p>
        </p:txBody>
      </p:sp>
      <p:pic>
        <p:nvPicPr>
          <p:cNvPr id="4098" name="Picture 2" descr="C:\Users\Kevin\AppData\Local\Microsoft\Windows\Temporary Internet Files\Content.IE5\3P5B6Y33\MC90028706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7600" y="5410200"/>
            <a:ext cx="2696424" cy="296501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ym typeface="Trebuchet MS" charset="0"/>
              </a:rPr>
              <a:t>Snow and Ice Performance Measure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  Removes subjectivity.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New performance measure will replace current 	MMQA measure.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Will be used statewide.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Give UDOT consistent measure.</a:t>
            </a:r>
          </a:p>
          <a:p>
            <a:pPr>
              <a:buBlip>
                <a:blip r:embed="rId2"/>
              </a:buBlip>
            </a:pPr>
            <a:r>
              <a:rPr lang="en-US" dirty="0" smtClean="0"/>
              <a:t> </a:t>
            </a:r>
            <a:r>
              <a:rPr lang="en-US" dirty="0" smtClean="0"/>
              <a:t> Better understand funding needed to maintain 	specific performance levels.</a:t>
            </a:r>
          </a:p>
        </p:txBody>
      </p:sp>
      <p:pic>
        <p:nvPicPr>
          <p:cNvPr id="5122" name="Picture 2" descr="C:\Users\Kevin\AppData\Local\Microsoft\Windows\Temporary Internet Files\Content.IE5\CLV7WH13\MC9004367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0" y="4572000"/>
            <a:ext cx="3657600" cy="199159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rebuchet MS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rebuchet MS"/>
        <a:ea typeface="ヒラギノ角ゴ ProN W6"/>
        <a:cs typeface="ヒラギノ角ゴ ProN W6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Pages>0</Pages>
  <Words>185</Words>
  <Characters>0</Characters>
  <Application>Microsoft Office PowerPoint</Application>
  <PresentationFormat>Custom</PresentationFormat>
  <Lines>0</Lines>
  <Paragraphs>58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Title &amp; Subtitle</vt:lpstr>
      <vt:lpstr>Title &amp; Bullets</vt:lpstr>
      <vt:lpstr>I-80 Coalition UDOT Presentation</vt:lpstr>
      <vt:lpstr>Outline</vt:lpstr>
      <vt:lpstr>RWIS Upgrades</vt:lpstr>
      <vt:lpstr>RWIS Upgrades</vt:lpstr>
      <vt:lpstr>RWIS Upgrades</vt:lpstr>
      <vt:lpstr>Snow and Ice Performance Measure</vt:lpstr>
      <vt:lpstr>Snow and Ice Performance Measure</vt:lpstr>
      <vt:lpstr>Snow and Ice Performance Measure</vt:lpstr>
      <vt:lpstr>Snow and Ice Performance Measure</vt:lpstr>
      <vt:lpstr>DAQ PM 2.5 Requirements</vt:lpstr>
      <vt:lpstr>DAQ PM 2.5 Requirements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Landscape of UDOT</dc:title>
  <dc:creator>Kevin</dc:creator>
  <cp:lastModifiedBy>Kevin E. Griffin</cp:lastModifiedBy>
  <cp:revision>252</cp:revision>
  <dcterms:created xsi:type="dcterms:W3CDTF">2011-01-10T15:45:01Z</dcterms:created>
  <dcterms:modified xsi:type="dcterms:W3CDTF">2012-09-23T02:49:40Z</dcterms:modified>
</cp:coreProperties>
</file>